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2" r:id="rId6"/>
    <p:sldId id="263" r:id="rId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5/7/2022</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5/7/2022</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5/7/2022</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5/7/2022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5/7/2022</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5/7/2022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5/7/2022</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5/7/2022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5/7/2022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5/7/2022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5/7/2022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5/7/2022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5/7/2022</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hyperlink" Target="https://hamexam.org/" TargetMode="External"/><Relationship Id="rId2" Type="http://schemas.openxmlformats.org/officeDocument/2006/relationships/hyperlink" Target="https://wireless2.fcc.gov/UlsApp/UlsSearch/searchLicense.jsp" TargetMode="Externa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hyperlink" Target="http://www.echolink.org/" TargetMode="External"/><Relationship Id="rId4" Type="http://schemas.openxmlformats.org/officeDocument/2006/relationships/hyperlink" Target="http://www.arrl.or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D78821-C510-4484-AAB9-4ADF6A0EBA52}"/>
              </a:ext>
            </a:extLst>
          </p:cNvPr>
          <p:cNvSpPr>
            <a:spLocks noGrp="1"/>
          </p:cNvSpPr>
          <p:nvPr>
            <p:ph type="ctrTitle"/>
          </p:nvPr>
        </p:nvSpPr>
        <p:spPr>
          <a:xfrm>
            <a:off x="2549236" y="1803405"/>
            <a:ext cx="6927273" cy="1825096"/>
          </a:xfrm>
        </p:spPr>
        <p:txBody>
          <a:bodyPr/>
          <a:lstStyle/>
          <a:p>
            <a:pPr algn="ctr"/>
            <a:r>
              <a:rPr lang="en-US" b="1" dirty="0"/>
              <a:t>Welcome to amateur radio</a:t>
            </a:r>
          </a:p>
        </p:txBody>
      </p:sp>
      <p:sp>
        <p:nvSpPr>
          <p:cNvPr id="3" name="Subtitle 2">
            <a:extLst>
              <a:ext uri="{FF2B5EF4-FFF2-40B4-BE49-F238E27FC236}">
                <a16:creationId xmlns:a16="http://schemas.microsoft.com/office/drawing/2014/main" id="{2E5282E0-0893-4AD7-92EA-9ADEF58E21E5}"/>
              </a:ext>
            </a:extLst>
          </p:cNvPr>
          <p:cNvSpPr>
            <a:spLocks noGrp="1"/>
          </p:cNvSpPr>
          <p:nvPr>
            <p:ph type="subTitle" idx="1"/>
          </p:nvPr>
        </p:nvSpPr>
        <p:spPr>
          <a:xfrm>
            <a:off x="1399308" y="3992419"/>
            <a:ext cx="9060873" cy="685800"/>
          </a:xfrm>
        </p:spPr>
        <p:txBody>
          <a:bodyPr>
            <a:noAutofit/>
          </a:bodyPr>
          <a:lstStyle/>
          <a:p>
            <a:pPr algn="ctr"/>
            <a:r>
              <a:rPr lang="en-US" sz="2800" b="1" dirty="0"/>
              <a:t>GENERAL EXAMINATION PREPARATION COURSE</a:t>
            </a:r>
          </a:p>
        </p:txBody>
      </p:sp>
    </p:spTree>
    <p:extLst>
      <p:ext uri="{BB962C8B-B14F-4D97-AF65-F5344CB8AC3E}">
        <p14:creationId xmlns:p14="http://schemas.microsoft.com/office/powerpoint/2010/main" val="33779942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4E19C-948C-4307-BA5C-98AA19D6AF65}"/>
              </a:ext>
            </a:extLst>
          </p:cNvPr>
          <p:cNvSpPr>
            <a:spLocks noGrp="1"/>
          </p:cNvSpPr>
          <p:nvPr>
            <p:ph type="title"/>
          </p:nvPr>
        </p:nvSpPr>
        <p:spPr/>
        <p:txBody>
          <a:bodyPr/>
          <a:lstStyle/>
          <a:p>
            <a:r>
              <a:rPr lang="en-US" b="1" dirty="0"/>
              <a:t>Purpose of this course</a:t>
            </a:r>
          </a:p>
        </p:txBody>
      </p:sp>
      <p:sp>
        <p:nvSpPr>
          <p:cNvPr id="3" name="Content Placeholder 2">
            <a:extLst>
              <a:ext uri="{FF2B5EF4-FFF2-40B4-BE49-F238E27FC236}">
                <a16:creationId xmlns:a16="http://schemas.microsoft.com/office/drawing/2014/main" id="{E3816D3B-17EC-4C4A-B204-16B7499BA057}"/>
              </a:ext>
            </a:extLst>
          </p:cNvPr>
          <p:cNvSpPr>
            <a:spLocks noGrp="1"/>
          </p:cNvSpPr>
          <p:nvPr>
            <p:ph idx="1"/>
          </p:nvPr>
        </p:nvSpPr>
        <p:spPr/>
        <p:txBody>
          <a:bodyPr/>
          <a:lstStyle/>
          <a:p>
            <a:r>
              <a:rPr lang="en-US" dirty="0"/>
              <a:t>To prepare you to PASS the Amateur Radio General exam</a:t>
            </a:r>
          </a:p>
          <a:p>
            <a:r>
              <a:rPr lang="en-US" dirty="0"/>
              <a:t>To introduce you to the additional privileges associated with holding a General Class (Element 3) license</a:t>
            </a:r>
          </a:p>
          <a:p>
            <a:endParaRPr lang="en-US" dirty="0"/>
          </a:p>
        </p:txBody>
      </p:sp>
      <p:sp>
        <p:nvSpPr>
          <p:cNvPr id="4" name="TextBox 3">
            <a:extLst>
              <a:ext uri="{FF2B5EF4-FFF2-40B4-BE49-F238E27FC236}">
                <a16:creationId xmlns:a16="http://schemas.microsoft.com/office/drawing/2014/main" id="{8DB1A7CA-7E31-4BED-8A6D-74BECBC3AA7E}"/>
              </a:ext>
            </a:extLst>
          </p:cNvPr>
          <p:cNvSpPr txBox="1"/>
          <p:nvPr/>
        </p:nvSpPr>
        <p:spPr>
          <a:xfrm>
            <a:off x="11506200" y="6345382"/>
            <a:ext cx="685800" cy="369332"/>
          </a:xfrm>
          <a:prstGeom prst="rect">
            <a:avLst/>
          </a:prstGeom>
          <a:noFill/>
        </p:spPr>
        <p:txBody>
          <a:bodyPr wrap="square" rtlCol="0">
            <a:spAutoFit/>
          </a:bodyPr>
          <a:lstStyle/>
          <a:p>
            <a:pPr algn="r"/>
            <a:fld id="{CEE4C719-4C88-474B-8A3D-1D1D7DFF28AD}" type="slidenum">
              <a:rPr lang="en-US" smtClean="0"/>
              <a:pPr algn="r"/>
              <a:t>2</a:t>
            </a:fld>
            <a:endParaRPr lang="en-US" dirty="0"/>
          </a:p>
        </p:txBody>
      </p:sp>
    </p:spTree>
    <p:extLst>
      <p:ext uri="{BB962C8B-B14F-4D97-AF65-F5344CB8AC3E}">
        <p14:creationId xmlns:p14="http://schemas.microsoft.com/office/powerpoint/2010/main" val="22628778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14E19C-948C-4307-BA5C-98AA19D6AF65}"/>
              </a:ext>
            </a:extLst>
          </p:cNvPr>
          <p:cNvSpPr>
            <a:spLocks noGrp="1"/>
          </p:cNvSpPr>
          <p:nvPr>
            <p:ph type="title"/>
          </p:nvPr>
        </p:nvSpPr>
        <p:spPr>
          <a:xfrm>
            <a:off x="2895600" y="159649"/>
            <a:ext cx="8610600" cy="1293028"/>
          </a:xfrm>
        </p:spPr>
        <p:txBody>
          <a:bodyPr/>
          <a:lstStyle/>
          <a:p>
            <a:r>
              <a:rPr lang="en-US" b="1" dirty="0"/>
              <a:t>sponsors</a:t>
            </a:r>
          </a:p>
        </p:txBody>
      </p:sp>
      <p:sp>
        <p:nvSpPr>
          <p:cNvPr id="4" name="TextBox 3">
            <a:extLst>
              <a:ext uri="{FF2B5EF4-FFF2-40B4-BE49-F238E27FC236}">
                <a16:creationId xmlns:a16="http://schemas.microsoft.com/office/drawing/2014/main" id="{8DB1A7CA-7E31-4BED-8A6D-74BECBC3AA7E}"/>
              </a:ext>
            </a:extLst>
          </p:cNvPr>
          <p:cNvSpPr txBox="1"/>
          <p:nvPr/>
        </p:nvSpPr>
        <p:spPr>
          <a:xfrm>
            <a:off x="11506200" y="6345382"/>
            <a:ext cx="685800" cy="369332"/>
          </a:xfrm>
          <a:prstGeom prst="rect">
            <a:avLst/>
          </a:prstGeom>
          <a:noFill/>
        </p:spPr>
        <p:txBody>
          <a:bodyPr wrap="square" rtlCol="0">
            <a:spAutoFit/>
          </a:bodyPr>
          <a:lstStyle/>
          <a:p>
            <a:pPr algn="r"/>
            <a:fld id="{CEE4C719-4C88-474B-8A3D-1D1D7DFF28AD}" type="slidenum">
              <a:rPr lang="en-US" smtClean="0"/>
              <a:pPr algn="r"/>
              <a:t>3</a:t>
            </a:fld>
            <a:endParaRPr lang="en-US" dirty="0"/>
          </a:p>
        </p:txBody>
      </p:sp>
      <p:pic>
        <p:nvPicPr>
          <p:cNvPr id="6" name="Picture 5">
            <a:extLst>
              <a:ext uri="{FF2B5EF4-FFF2-40B4-BE49-F238E27FC236}">
                <a16:creationId xmlns:a16="http://schemas.microsoft.com/office/drawing/2014/main" id="{1D768F21-74F7-4F66-B4B8-642A92FBC1DB}"/>
              </a:ext>
            </a:extLst>
          </p:cNvPr>
          <p:cNvPicPr>
            <a:picLocks noChangeAspect="1"/>
          </p:cNvPicPr>
          <p:nvPr/>
        </p:nvPicPr>
        <p:blipFill>
          <a:blip r:embed="rId2"/>
          <a:stretch>
            <a:fillRect/>
          </a:stretch>
        </p:blipFill>
        <p:spPr>
          <a:xfrm>
            <a:off x="265719" y="1407154"/>
            <a:ext cx="2947559" cy="1257202"/>
          </a:xfrm>
          <a:prstGeom prst="rect">
            <a:avLst/>
          </a:prstGeom>
        </p:spPr>
      </p:pic>
      <p:sp>
        <p:nvSpPr>
          <p:cNvPr id="7" name="TextBox 6">
            <a:extLst>
              <a:ext uri="{FF2B5EF4-FFF2-40B4-BE49-F238E27FC236}">
                <a16:creationId xmlns:a16="http://schemas.microsoft.com/office/drawing/2014/main" id="{5FAF8BD2-6D46-4D0A-9BC4-70B8C69EC653}"/>
              </a:ext>
            </a:extLst>
          </p:cNvPr>
          <p:cNvSpPr txBox="1"/>
          <p:nvPr/>
        </p:nvSpPr>
        <p:spPr>
          <a:xfrm>
            <a:off x="4322616" y="1497146"/>
            <a:ext cx="7183584" cy="1015663"/>
          </a:xfrm>
          <a:prstGeom prst="rect">
            <a:avLst/>
          </a:prstGeom>
          <a:noFill/>
        </p:spPr>
        <p:txBody>
          <a:bodyPr wrap="square" rtlCol="0">
            <a:spAutoFit/>
          </a:bodyPr>
          <a:lstStyle/>
          <a:p>
            <a:r>
              <a:rPr lang="en-US" sz="1500" dirty="0"/>
              <a:t>ARRL is the national association for Amateur Radio in the US. Founded in 1914 by Hiram Percy Maxim as The American Radio Relay League, ARRL is a noncommercial organization of radio amateurs. Course materials are provided by ARRL.</a:t>
            </a:r>
          </a:p>
        </p:txBody>
      </p:sp>
      <p:sp>
        <p:nvSpPr>
          <p:cNvPr id="8" name="Rectangle 7">
            <a:extLst>
              <a:ext uri="{FF2B5EF4-FFF2-40B4-BE49-F238E27FC236}">
                <a16:creationId xmlns:a16="http://schemas.microsoft.com/office/drawing/2014/main" id="{14BDF13C-00B0-4007-B98F-BFC845F23FE8}"/>
              </a:ext>
            </a:extLst>
          </p:cNvPr>
          <p:cNvSpPr/>
          <p:nvPr/>
        </p:nvSpPr>
        <p:spPr>
          <a:xfrm>
            <a:off x="139298" y="2804193"/>
            <a:ext cx="3200400" cy="1138773"/>
          </a:xfrm>
          <a:prstGeom prst="rect">
            <a:avLst/>
          </a:prstGeom>
          <a:noFill/>
        </p:spPr>
        <p:txBody>
          <a:bodyPr wrap="square" lIns="91440" tIns="45720" rIns="91440" bIns="45720">
            <a:spAutoFit/>
          </a:bodyPr>
          <a:lstStyle/>
          <a:p>
            <a:pPr algn="ctr"/>
            <a:r>
              <a:rPr lang="en-US" sz="48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WCARS</a:t>
            </a:r>
          </a:p>
          <a:p>
            <a:pPr algn="ctr"/>
            <a:r>
              <a:rPr lang="en-US" sz="2000" b="1" cap="none" spc="0"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Murphy / WC4NC</a:t>
            </a:r>
          </a:p>
        </p:txBody>
      </p:sp>
      <p:sp>
        <p:nvSpPr>
          <p:cNvPr id="9" name="TextBox 8">
            <a:extLst>
              <a:ext uri="{FF2B5EF4-FFF2-40B4-BE49-F238E27FC236}">
                <a16:creationId xmlns:a16="http://schemas.microsoft.com/office/drawing/2014/main" id="{F1C7941C-2069-4C13-8173-98F3E682E7CC}"/>
              </a:ext>
            </a:extLst>
          </p:cNvPr>
          <p:cNvSpPr txBox="1"/>
          <p:nvPr/>
        </p:nvSpPr>
        <p:spPr>
          <a:xfrm>
            <a:off x="4322616" y="2745429"/>
            <a:ext cx="7183584" cy="1246495"/>
          </a:xfrm>
          <a:prstGeom prst="rect">
            <a:avLst/>
          </a:prstGeom>
          <a:noFill/>
        </p:spPr>
        <p:txBody>
          <a:bodyPr wrap="square" rtlCol="0">
            <a:spAutoFit/>
          </a:bodyPr>
          <a:lstStyle/>
          <a:p>
            <a:r>
              <a:rPr lang="en-US" sz="1500" dirty="0"/>
              <a:t>WCARS is the Western Carolina Amateur Radio Society. The club was founded in 1977 and serves radio amateurs in the Asheville/Buncombe County area of Western North Carolina. The Murphy chapter serves the tri-county area.  Course materials are edited &amp; enhanced by WCARS. Instructors are WCARS members.</a:t>
            </a:r>
          </a:p>
        </p:txBody>
      </p:sp>
      <p:pic>
        <p:nvPicPr>
          <p:cNvPr id="11" name="Picture 10">
            <a:extLst>
              <a:ext uri="{FF2B5EF4-FFF2-40B4-BE49-F238E27FC236}">
                <a16:creationId xmlns:a16="http://schemas.microsoft.com/office/drawing/2014/main" id="{2EBBB0F1-4962-45EE-BCF0-44E0B74237AE}"/>
              </a:ext>
            </a:extLst>
          </p:cNvPr>
          <p:cNvPicPr>
            <a:picLocks noChangeAspect="1"/>
          </p:cNvPicPr>
          <p:nvPr/>
        </p:nvPicPr>
        <p:blipFill>
          <a:blip r:embed="rId3"/>
          <a:stretch>
            <a:fillRect/>
          </a:stretch>
        </p:blipFill>
        <p:spPr>
          <a:xfrm>
            <a:off x="362701" y="5554369"/>
            <a:ext cx="2753594" cy="1174152"/>
          </a:xfrm>
          <a:prstGeom prst="rect">
            <a:avLst/>
          </a:prstGeom>
        </p:spPr>
      </p:pic>
      <p:sp>
        <p:nvSpPr>
          <p:cNvPr id="12" name="TextBox 11">
            <a:extLst>
              <a:ext uri="{FF2B5EF4-FFF2-40B4-BE49-F238E27FC236}">
                <a16:creationId xmlns:a16="http://schemas.microsoft.com/office/drawing/2014/main" id="{31E46020-11D2-4FE8-8833-9B6BE3AD8F87}"/>
              </a:ext>
            </a:extLst>
          </p:cNvPr>
          <p:cNvSpPr txBox="1"/>
          <p:nvPr/>
        </p:nvSpPr>
        <p:spPr>
          <a:xfrm>
            <a:off x="4322616" y="5665209"/>
            <a:ext cx="7183584" cy="1015663"/>
          </a:xfrm>
          <a:prstGeom prst="rect">
            <a:avLst/>
          </a:prstGeom>
          <a:noFill/>
        </p:spPr>
        <p:txBody>
          <a:bodyPr wrap="square" rtlCol="0">
            <a:spAutoFit/>
          </a:bodyPr>
          <a:lstStyle/>
          <a:p>
            <a:r>
              <a:rPr lang="en-US" sz="1500" dirty="0"/>
              <a:t>W4VEC is part of the National Volunteer Examiners Coordinators Program of the Federal Communications Commission. Our purpose is to provide local examination opportunities to those interested in amateur radio. Testing is done and results are submitted by W4VEC. VE’s report to W4VEC.</a:t>
            </a:r>
          </a:p>
        </p:txBody>
      </p:sp>
      <p:pic>
        <p:nvPicPr>
          <p:cNvPr id="5" name="Picture 4">
            <a:extLst>
              <a:ext uri="{FF2B5EF4-FFF2-40B4-BE49-F238E27FC236}">
                <a16:creationId xmlns:a16="http://schemas.microsoft.com/office/drawing/2014/main" id="{838BD52E-F388-428B-8BD6-9682F4295D98}"/>
              </a:ext>
            </a:extLst>
          </p:cNvPr>
          <p:cNvPicPr>
            <a:picLocks noChangeAspect="1"/>
          </p:cNvPicPr>
          <p:nvPr/>
        </p:nvPicPr>
        <p:blipFill>
          <a:blip r:embed="rId4"/>
          <a:stretch>
            <a:fillRect/>
          </a:stretch>
        </p:blipFill>
        <p:spPr>
          <a:xfrm>
            <a:off x="139298" y="4510509"/>
            <a:ext cx="3761781" cy="463273"/>
          </a:xfrm>
          <a:prstGeom prst="rect">
            <a:avLst/>
          </a:prstGeom>
        </p:spPr>
      </p:pic>
      <p:sp>
        <p:nvSpPr>
          <p:cNvPr id="13" name="TextBox 12">
            <a:extLst>
              <a:ext uri="{FF2B5EF4-FFF2-40B4-BE49-F238E27FC236}">
                <a16:creationId xmlns:a16="http://schemas.microsoft.com/office/drawing/2014/main" id="{7F0CF959-5ACA-420D-AE97-0AA3E8D59FF5}"/>
              </a:ext>
            </a:extLst>
          </p:cNvPr>
          <p:cNvSpPr txBox="1"/>
          <p:nvPr/>
        </p:nvSpPr>
        <p:spPr>
          <a:xfrm>
            <a:off x="4322616" y="4120093"/>
            <a:ext cx="7183584" cy="1477328"/>
          </a:xfrm>
          <a:prstGeom prst="rect">
            <a:avLst/>
          </a:prstGeom>
          <a:noFill/>
        </p:spPr>
        <p:txBody>
          <a:bodyPr wrap="square" rtlCol="0">
            <a:spAutoFit/>
          </a:bodyPr>
          <a:lstStyle/>
          <a:p>
            <a:r>
              <a:rPr lang="en-US" sz="1500" dirty="0"/>
              <a:t>AUXCOMM is the DHS National Incident Management System (NIMS) compliant program adopted by North Carolina Emergency Management (NCEM) for all amateur radio emergency / public service communications within the state. While AUXCOMM stands for Auxiliary Communications, within the state of North Carolina AUXCOMM is considered a Primary Emergency Communications Asset. Instructors are AUXCOMM members.</a:t>
            </a:r>
          </a:p>
        </p:txBody>
      </p:sp>
    </p:spTree>
    <p:extLst>
      <p:ext uri="{BB962C8B-B14F-4D97-AF65-F5344CB8AC3E}">
        <p14:creationId xmlns:p14="http://schemas.microsoft.com/office/powerpoint/2010/main" val="18907578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99A530-5CB6-4D83-AEA0-CFDFACF86B35}"/>
              </a:ext>
            </a:extLst>
          </p:cNvPr>
          <p:cNvSpPr>
            <a:spLocks noGrp="1"/>
          </p:cNvSpPr>
          <p:nvPr>
            <p:ph type="title"/>
          </p:nvPr>
        </p:nvSpPr>
        <p:spPr>
          <a:xfrm>
            <a:off x="2895600" y="392577"/>
            <a:ext cx="8610600" cy="1293028"/>
          </a:xfrm>
        </p:spPr>
        <p:txBody>
          <a:bodyPr/>
          <a:lstStyle/>
          <a:p>
            <a:r>
              <a:rPr lang="en-US" b="1" dirty="0"/>
              <a:t>USEFUL WEBSITES</a:t>
            </a:r>
          </a:p>
        </p:txBody>
      </p:sp>
      <p:sp>
        <p:nvSpPr>
          <p:cNvPr id="3" name="Content Placeholder 2">
            <a:extLst>
              <a:ext uri="{FF2B5EF4-FFF2-40B4-BE49-F238E27FC236}">
                <a16:creationId xmlns:a16="http://schemas.microsoft.com/office/drawing/2014/main" id="{E8ABC04D-928F-4BC5-BFCA-A0276D77C541}"/>
              </a:ext>
            </a:extLst>
          </p:cNvPr>
          <p:cNvSpPr>
            <a:spLocks noGrp="1"/>
          </p:cNvSpPr>
          <p:nvPr>
            <p:ph idx="1"/>
          </p:nvPr>
        </p:nvSpPr>
        <p:spPr>
          <a:xfrm>
            <a:off x="685800" y="1842655"/>
            <a:ext cx="10820400" cy="4807527"/>
          </a:xfrm>
        </p:spPr>
        <p:txBody>
          <a:bodyPr>
            <a:normAutofit/>
          </a:bodyPr>
          <a:lstStyle/>
          <a:p>
            <a:r>
              <a:rPr lang="en-US" dirty="0"/>
              <a:t>Look up your call sign (once you pass the exam)</a:t>
            </a:r>
          </a:p>
          <a:p>
            <a:pPr lvl="1"/>
            <a:r>
              <a:rPr lang="en-US" dirty="0">
                <a:hlinkClick r:id="rId2"/>
              </a:rPr>
              <a:t>https://wireless2.fcc.gov/UlsApp/UlsSearch/searchLicense.jsp</a:t>
            </a:r>
            <a:endParaRPr lang="en-US" dirty="0"/>
          </a:p>
          <a:p>
            <a:pPr lvl="1"/>
            <a:r>
              <a:rPr lang="en-US" dirty="0"/>
              <a:t>You’ll see this on the screen. Click the arrow beside BY CALL SIGN and select FRN … enter your FRN and click SEARCH.</a:t>
            </a:r>
          </a:p>
          <a:p>
            <a:pPr marL="457200" lvl="1" indent="0">
              <a:buNone/>
            </a:pPr>
            <a:endParaRPr lang="en-US" dirty="0"/>
          </a:p>
          <a:p>
            <a:r>
              <a:rPr lang="en-US" dirty="0"/>
              <a:t>Free Practice Exams</a:t>
            </a:r>
          </a:p>
          <a:p>
            <a:pPr lvl="1"/>
            <a:r>
              <a:rPr lang="en-US" dirty="0">
                <a:hlinkClick r:id="rId3"/>
              </a:rPr>
              <a:t>https://hamexam.org</a:t>
            </a:r>
            <a:endParaRPr lang="en-US" dirty="0"/>
          </a:p>
          <a:p>
            <a:r>
              <a:rPr lang="en-US" dirty="0"/>
              <a:t>American Radio Relay League</a:t>
            </a:r>
          </a:p>
          <a:p>
            <a:pPr lvl="1"/>
            <a:r>
              <a:rPr lang="en-US" dirty="0">
                <a:hlinkClick r:id="rId4"/>
              </a:rPr>
              <a:t>www.arrl.org</a:t>
            </a:r>
            <a:endParaRPr lang="en-US" dirty="0"/>
          </a:p>
          <a:p>
            <a:r>
              <a:rPr lang="en-US" dirty="0"/>
              <a:t>EchoLink</a:t>
            </a:r>
          </a:p>
          <a:p>
            <a:pPr lvl="1"/>
            <a:r>
              <a:rPr lang="en-US" dirty="0">
                <a:hlinkClick r:id="rId5"/>
              </a:rPr>
              <a:t>www.echolink.org</a:t>
            </a:r>
            <a:endParaRPr lang="en-US" dirty="0"/>
          </a:p>
          <a:p>
            <a:endParaRPr lang="en-US" dirty="0"/>
          </a:p>
          <a:p>
            <a:pPr lvl="1"/>
            <a:endParaRPr lang="en-US" dirty="0"/>
          </a:p>
          <a:p>
            <a:pPr lvl="1"/>
            <a:endParaRPr lang="en-US" dirty="0"/>
          </a:p>
          <a:p>
            <a:pPr lvl="1"/>
            <a:endParaRPr lang="en-US" dirty="0"/>
          </a:p>
          <a:p>
            <a:pPr marL="457200" lvl="1" indent="0">
              <a:buNone/>
            </a:pPr>
            <a:endParaRPr lang="en-US" dirty="0"/>
          </a:p>
          <a:p>
            <a:pPr lvl="1"/>
            <a:endParaRPr lang="en-US" dirty="0"/>
          </a:p>
        </p:txBody>
      </p:sp>
      <p:pic>
        <p:nvPicPr>
          <p:cNvPr id="4" name="Picture 3">
            <a:extLst>
              <a:ext uri="{FF2B5EF4-FFF2-40B4-BE49-F238E27FC236}">
                <a16:creationId xmlns:a16="http://schemas.microsoft.com/office/drawing/2014/main" id="{7A31CD6D-AC17-45E8-86BA-4358E46899BF}"/>
              </a:ext>
            </a:extLst>
          </p:cNvPr>
          <p:cNvPicPr>
            <a:picLocks noChangeAspect="1"/>
          </p:cNvPicPr>
          <p:nvPr/>
        </p:nvPicPr>
        <p:blipFill>
          <a:blip r:embed="rId6"/>
          <a:stretch>
            <a:fillRect/>
          </a:stretch>
        </p:blipFill>
        <p:spPr>
          <a:xfrm>
            <a:off x="6993194" y="2979737"/>
            <a:ext cx="4513006" cy="1114281"/>
          </a:xfrm>
          <a:prstGeom prst="rect">
            <a:avLst/>
          </a:prstGeom>
        </p:spPr>
      </p:pic>
      <p:sp>
        <p:nvSpPr>
          <p:cNvPr id="5" name="TextBox 4">
            <a:extLst>
              <a:ext uri="{FF2B5EF4-FFF2-40B4-BE49-F238E27FC236}">
                <a16:creationId xmlns:a16="http://schemas.microsoft.com/office/drawing/2014/main" id="{11719AA9-D2F1-4A53-A8A0-2CBC91F90B2F}"/>
              </a:ext>
            </a:extLst>
          </p:cNvPr>
          <p:cNvSpPr txBox="1"/>
          <p:nvPr/>
        </p:nvSpPr>
        <p:spPr>
          <a:xfrm>
            <a:off x="11506200" y="6345382"/>
            <a:ext cx="685800" cy="369332"/>
          </a:xfrm>
          <a:prstGeom prst="rect">
            <a:avLst/>
          </a:prstGeom>
          <a:noFill/>
        </p:spPr>
        <p:txBody>
          <a:bodyPr wrap="square" rtlCol="0">
            <a:spAutoFit/>
          </a:bodyPr>
          <a:lstStyle/>
          <a:p>
            <a:pPr algn="r"/>
            <a:fld id="{CEE4C719-4C88-474B-8A3D-1D1D7DFF28AD}" type="slidenum">
              <a:rPr lang="en-US" smtClean="0"/>
              <a:pPr algn="r"/>
              <a:t>4</a:t>
            </a:fld>
            <a:endParaRPr lang="en-US" dirty="0"/>
          </a:p>
        </p:txBody>
      </p:sp>
    </p:spTree>
    <p:extLst>
      <p:ext uri="{BB962C8B-B14F-4D97-AF65-F5344CB8AC3E}">
        <p14:creationId xmlns:p14="http://schemas.microsoft.com/office/powerpoint/2010/main" val="20272618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FBB9A-234A-4E39-A402-A580E1D7A190}"/>
              </a:ext>
            </a:extLst>
          </p:cNvPr>
          <p:cNvSpPr>
            <a:spLocks noGrp="1"/>
          </p:cNvSpPr>
          <p:nvPr>
            <p:ph type="title"/>
          </p:nvPr>
        </p:nvSpPr>
        <p:spPr/>
        <p:txBody>
          <a:bodyPr/>
          <a:lstStyle/>
          <a:p>
            <a:r>
              <a:rPr lang="en-US" dirty="0"/>
              <a:t>EXAM PREPARATION TIPS</a:t>
            </a:r>
          </a:p>
        </p:txBody>
      </p:sp>
      <p:sp>
        <p:nvSpPr>
          <p:cNvPr id="3" name="Content Placeholder 2">
            <a:extLst>
              <a:ext uri="{FF2B5EF4-FFF2-40B4-BE49-F238E27FC236}">
                <a16:creationId xmlns:a16="http://schemas.microsoft.com/office/drawing/2014/main" id="{D53BB87E-E75C-49FF-9161-A08C0803D6C7}"/>
              </a:ext>
            </a:extLst>
          </p:cNvPr>
          <p:cNvSpPr>
            <a:spLocks noGrp="1"/>
          </p:cNvSpPr>
          <p:nvPr>
            <p:ph idx="1"/>
          </p:nvPr>
        </p:nvSpPr>
        <p:spPr>
          <a:xfrm>
            <a:off x="685800" y="1884218"/>
            <a:ext cx="10820400" cy="4696691"/>
          </a:xfrm>
        </p:spPr>
        <p:txBody>
          <a:bodyPr>
            <a:normAutofit fontScale="92500" lnSpcReduction="10000"/>
          </a:bodyPr>
          <a:lstStyle/>
          <a:p>
            <a:r>
              <a:rPr lang="en-US" dirty="0"/>
              <a:t>Before each class</a:t>
            </a:r>
          </a:p>
          <a:p>
            <a:pPr lvl="1"/>
            <a:r>
              <a:rPr lang="en-US" dirty="0"/>
              <a:t>Read the chapter(s) to be covered in that session</a:t>
            </a:r>
          </a:p>
          <a:p>
            <a:pPr lvl="1"/>
            <a:r>
              <a:rPr lang="en-US" dirty="0"/>
              <a:t>Review every question included in that chapter</a:t>
            </a:r>
          </a:p>
          <a:p>
            <a:pPr lvl="2"/>
            <a:r>
              <a:rPr lang="en-US" dirty="0"/>
              <a:t>Work out any math problems (don’t guess)</a:t>
            </a:r>
          </a:p>
          <a:p>
            <a:pPr lvl="1"/>
            <a:r>
              <a:rPr lang="en-US" dirty="0"/>
              <a:t>Make notes about areas you don’t fully understand</a:t>
            </a:r>
          </a:p>
          <a:p>
            <a:pPr lvl="2"/>
            <a:r>
              <a:rPr lang="en-US" dirty="0"/>
              <a:t>Writing it down reinforces the information!</a:t>
            </a:r>
          </a:p>
          <a:p>
            <a:r>
              <a:rPr lang="en-US" dirty="0"/>
              <a:t>Beginning 2-3 weeks before the exam</a:t>
            </a:r>
          </a:p>
          <a:p>
            <a:pPr lvl="1"/>
            <a:r>
              <a:rPr lang="en-US" dirty="0"/>
              <a:t>Review every presentation</a:t>
            </a:r>
          </a:p>
          <a:p>
            <a:pPr lvl="1"/>
            <a:r>
              <a:rPr lang="en-US" dirty="0"/>
              <a:t>Go through the Question Pool at least TWICE</a:t>
            </a:r>
          </a:p>
          <a:p>
            <a:r>
              <a:rPr lang="en-US" dirty="0">
                <a:solidFill>
                  <a:srgbClr val="FFFF00"/>
                </a:solidFill>
              </a:rPr>
              <a:t>Optional: One week before the exam … (only if you’re comfortable with the General material)</a:t>
            </a:r>
          </a:p>
          <a:p>
            <a:pPr lvl="1"/>
            <a:r>
              <a:rPr lang="en-US" dirty="0">
                <a:solidFill>
                  <a:srgbClr val="FFFF00"/>
                </a:solidFill>
              </a:rPr>
              <a:t>Go through the EXTRA Question Pool at least twice</a:t>
            </a:r>
            <a:endParaRPr lang="en-US" dirty="0"/>
          </a:p>
          <a:p>
            <a:r>
              <a:rPr lang="en-US" dirty="0"/>
              <a:t>2-3 days before the exam</a:t>
            </a:r>
          </a:p>
          <a:p>
            <a:pPr lvl="1"/>
            <a:r>
              <a:rPr lang="en-US" dirty="0"/>
              <a:t>Go through the Question Pool at least ONCE</a:t>
            </a:r>
          </a:p>
          <a:p>
            <a:pPr lvl="1"/>
            <a:r>
              <a:rPr lang="en-US" dirty="0"/>
              <a:t>Get plenty of sleep</a:t>
            </a:r>
          </a:p>
          <a:p>
            <a:pPr lvl="1"/>
            <a:endParaRPr lang="en-US" dirty="0"/>
          </a:p>
          <a:p>
            <a:pPr lvl="1"/>
            <a:endParaRPr lang="en-US" dirty="0"/>
          </a:p>
          <a:p>
            <a:endParaRPr lang="en-US" dirty="0"/>
          </a:p>
        </p:txBody>
      </p:sp>
      <p:sp>
        <p:nvSpPr>
          <p:cNvPr id="4" name="TextBox 3">
            <a:extLst>
              <a:ext uri="{FF2B5EF4-FFF2-40B4-BE49-F238E27FC236}">
                <a16:creationId xmlns:a16="http://schemas.microsoft.com/office/drawing/2014/main" id="{1565982C-789E-4D24-91BF-8A85B25C96F6}"/>
              </a:ext>
            </a:extLst>
          </p:cNvPr>
          <p:cNvSpPr txBox="1"/>
          <p:nvPr/>
        </p:nvSpPr>
        <p:spPr>
          <a:xfrm>
            <a:off x="11506200" y="6345382"/>
            <a:ext cx="685800" cy="369332"/>
          </a:xfrm>
          <a:prstGeom prst="rect">
            <a:avLst/>
          </a:prstGeom>
          <a:noFill/>
        </p:spPr>
        <p:txBody>
          <a:bodyPr wrap="square" rtlCol="0">
            <a:spAutoFit/>
          </a:bodyPr>
          <a:lstStyle/>
          <a:p>
            <a:pPr algn="r"/>
            <a:fld id="{CEE4C719-4C88-474B-8A3D-1D1D7DFF28AD}" type="slidenum">
              <a:rPr lang="en-US" smtClean="0"/>
              <a:pPr algn="r"/>
              <a:t>5</a:t>
            </a:fld>
            <a:endParaRPr lang="en-US" dirty="0"/>
          </a:p>
        </p:txBody>
      </p:sp>
    </p:spTree>
    <p:extLst>
      <p:ext uri="{BB962C8B-B14F-4D97-AF65-F5344CB8AC3E}">
        <p14:creationId xmlns:p14="http://schemas.microsoft.com/office/powerpoint/2010/main" val="138874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6" end="6"/>
                                            </p:txEl>
                                          </p:spTgt>
                                        </p:tgtEl>
                                        <p:attrNameLst>
                                          <p:attrName>style.visibility</p:attrName>
                                        </p:attrNameLst>
                                      </p:cBhvr>
                                      <p:to>
                                        <p:strVal val="visible"/>
                                      </p:to>
                                    </p:set>
                                    <p:anim calcmode="lin" valueType="num">
                                      <p:cBhvr additive="base">
                                        <p:cTn id="3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 calcmode="lin" valueType="num">
                                      <p:cBhvr additive="base">
                                        <p:cTn id="3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7" end="7"/>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8" end="8"/>
                                            </p:txEl>
                                          </p:spTgt>
                                        </p:tgtEl>
                                        <p:attrNameLst>
                                          <p:attrName>style.visibility</p:attrName>
                                        </p:attrNameLst>
                                      </p:cBhvr>
                                      <p:to>
                                        <p:strVal val="visible"/>
                                      </p:to>
                                    </p:set>
                                    <p:anim calcmode="lin" valueType="num">
                                      <p:cBhvr additive="base">
                                        <p:cTn id="4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 calcmode="lin" valueType="num">
                                      <p:cBhvr additive="base">
                                        <p:cTn id="47"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9" end="9"/>
                                            </p:txEl>
                                          </p:spTgt>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3">
                                            <p:txEl>
                                              <p:pRg st="10" end="10"/>
                                            </p:txEl>
                                          </p:spTgt>
                                        </p:tgtEl>
                                        <p:attrNameLst>
                                          <p:attrName>style.visibility</p:attrName>
                                        </p:attrNameLst>
                                      </p:cBhvr>
                                      <p:to>
                                        <p:strVal val="visible"/>
                                      </p:to>
                                    </p:set>
                                    <p:anim calcmode="lin" valueType="num">
                                      <p:cBhvr additive="base">
                                        <p:cTn id="51"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52"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2" presetClass="entr" presetSubtype="4" fill="hold" grpId="0" nodeType="clickEffect">
                                  <p:stCondLst>
                                    <p:cond delay="0"/>
                                  </p:stCondLst>
                                  <p:childTnLst>
                                    <p:set>
                                      <p:cBhvr>
                                        <p:cTn id="56" dur="1" fill="hold">
                                          <p:stCondLst>
                                            <p:cond delay="0"/>
                                          </p:stCondLst>
                                        </p:cTn>
                                        <p:tgtEl>
                                          <p:spTgt spid="3">
                                            <p:txEl>
                                              <p:pRg st="11" end="11"/>
                                            </p:txEl>
                                          </p:spTgt>
                                        </p:tgtEl>
                                        <p:attrNameLst>
                                          <p:attrName>style.visibility</p:attrName>
                                        </p:attrNameLst>
                                      </p:cBhvr>
                                      <p:to>
                                        <p:strVal val="visible"/>
                                      </p:to>
                                    </p:set>
                                    <p:anim calcmode="lin" valueType="num">
                                      <p:cBhvr additive="base">
                                        <p:cTn id="57"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58" dur="500" fill="hold"/>
                                        <p:tgtEl>
                                          <p:spTgt spid="3">
                                            <p:txEl>
                                              <p:pRg st="11" end="11"/>
                                            </p:txEl>
                                          </p:spTgt>
                                        </p:tgtEl>
                                        <p:attrNameLst>
                                          <p:attrName>ppt_y</p:attrName>
                                        </p:attrNameLst>
                                      </p:cBhvr>
                                      <p:tavLst>
                                        <p:tav tm="0">
                                          <p:val>
                                            <p:strVal val="1+#ppt_h/2"/>
                                          </p:val>
                                        </p:tav>
                                        <p:tav tm="100000">
                                          <p:val>
                                            <p:strVal val="#ppt_y"/>
                                          </p:val>
                                        </p:tav>
                                      </p:tavLst>
                                    </p:anim>
                                  </p:childTnLst>
                                </p:cTn>
                              </p:par>
                              <p:par>
                                <p:cTn id="59" presetID="2" presetClass="entr" presetSubtype="4" fill="hold" grpId="0" nodeType="withEffect">
                                  <p:stCondLst>
                                    <p:cond delay="0"/>
                                  </p:stCondLst>
                                  <p:childTnLst>
                                    <p:set>
                                      <p:cBhvr>
                                        <p:cTn id="60" dur="1" fill="hold">
                                          <p:stCondLst>
                                            <p:cond delay="0"/>
                                          </p:stCondLst>
                                        </p:cTn>
                                        <p:tgtEl>
                                          <p:spTgt spid="3">
                                            <p:txEl>
                                              <p:pRg st="12" end="12"/>
                                            </p:txEl>
                                          </p:spTgt>
                                        </p:tgtEl>
                                        <p:attrNameLst>
                                          <p:attrName>style.visibility</p:attrName>
                                        </p:attrNameLst>
                                      </p:cBhvr>
                                      <p:to>
                                        <p:strVal val="visible"/>
                                      </p:to>
                                    </p:set>
                                    <p:anim calcmode="lin" valueType="num">
                                      <p:cBhvr additive="base">
                                        <p:cTn id="61" dur="500" fill="hold"/>
                                        <p:tgtEl>
                                          <p:spTgt spid="3">
                                            <p:txEl>
                                              <p:pRg st="12" end="12"/>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12" end="12"/>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0" nodeType="withEffect">
                                  <p:stCondLst>
                                    <p:cond delay="0"/>
                                  </p:stCondLst>
                                  <p:childTnLst>
                                    <p:set>
                                      <p:cBhvr>
                                        <p:cTn id="64" dur="1" fill="hold">
                                          <p:stCondLst>
                                            <p:cond delay="0"/>
                                          </p:stCondLst>
                                        </p:cTn>
                                        <p:tgtEl>
                                          <p:spTgt spid="3">
                                            <p:txEl>
                                              <p:pRg st="13" end="13"/>
                                            </p:txEl>
                                          </p:spTgt>
                                        </p:tgtEl>
                                        <p:attrNameLst>
                                          <p:attrName>style.visibility</p:attrName>
                                        </p:attrNameLst>
                                      </p:cBhvr>
                                      <p:to>
                                        <p:strVal val="visible"/>
                                      </p:to>
                                    </p:set>
                                    <p:anim calcmode="lin" valueType="num">
                                      <p:cBhvr additive="base">
                                        <p:cTn id="65" dur="500" fill="hold"/>
                                        <p:tgtEl>
                                          <p:spTgt spid="3">
                                            <p:txEl>
                                              <p:pRg st="13" end="13"/>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13" end="1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2FBB9A-234A-4E39-A402-A580E1D7A190}"/>
              </a:ext>
            </a:extLst>
          </p:cNvPr>
          <p:cNvSpPr>
            <a:spLocks noGrp="1"/>
          </p:cNvSpPr>
          <p:nvPr>
            <p:ph type="title"/>
          </p:nvPr>
        </p:nvSpPr>
        <p:spPr/>
        <p:txBody>
          <a:bodyPr/>
          <a:lstStyle/>
          <a:p>
            <a:r>
              <a:rPr lang="en-US" dirty="0"/>
              <a:t>EXAM TIPS</a:t>
            </a:r>
          </a:p>
        </p:txBody>
      </p:sp>
      <p:sp>
        <p:nvSpPr>
          <p:cNvPr id="3" name="Content Placeholder 2">
            <a:extLst>
              <a:ext uri="{FF2B5EF4-FFF2-40B4-BE49-F238E27FC236}">
                <a16:creationId xmlns:a16="http://schemas.microsoft.com/office/drawing/2014/main" id="{D53BB87E-E75C-49FF-9161-A08C0803D6C7}"/>
              </a:ext>
            </a:extLst>
          </p:cNvPr>
          <p:cNvSpPr>
            <a:spLocks noGrp="1"/>
          </p:cNvSpPr>
          <p:nvPr>
            <p:ph idx="1"/>
          </p:nvPr>
        </p:nvSpPr>
        <p:spPr>
          <a:xfrm>
            <a:off x="685800" y="2057402"/>
            <a:ext cx="10820400" cy="4551216"/>
          </a:xfrm>
        </p:spPr>
        <p:txBody>
          <a:bodyPr>
            <a:normAutofit/>
          </a:bodyPr>
          <a:lstStyle/>
          <a:p>
            <a:r>
              <a:rPr lang="en-US" dirty="0"/>
              <a:t>Go through the exam the first time answering ONLY those questions of which you’re </a:t>
            </a:r>
            <a:r>
              <a:rPr lang="en-US" b="1" i="1" dirty="0">
                <a:solidFill>
                  <a:srgbClr val="FFFF00"/>
                </a:solidFill>
              </a:rPr>
              <a:t>absolutely sure </a:t>
            </a:r>
            <a:r>
              <a:rPr lang="en-US" dirty="0"/>
              <a:t>(even if you can eliminate 1-2 incorrect responses).</a:t>
            </a:r>
          </a:p>
          <a:p>
            <a:pPr lvl="1"/>
            <a:r>
              <a:rPr lang="en-US" dirty="0"/>
              <a:t>Reason: Some questions will be </a:t>
            </a:r>
            <a:r>
              <a:rPr lang="en-US" b="1" i="1" dirty="0">
                <a:solidFill>
                  <a:srgbClr val="FFFF00"/>
                </a:solidFill>
              </a:rPr>
              <a:t>near duplicates</a:t>
            </a:r>
            <a:r>
              <a:rPr lang="en-US" dirty="0"/>
              <a:t>. In other words, it’s possible that one question may provide a tip (or even the answer) to a previous question. If you guess early on, you may overlook this opportunity. Frequently, 1-2 responses is the difference between passing and failing.</a:t>
            </a:r>
          </a:p>
          <a:p>
            <a:r>
              <a:rPr lang="en-US" dirty="0"/>
              <a:t>Keep a list of those you skipped on your scratch paper (you can’t write in the test booklet) … mark these out as you answer them.</a:t>
            </a:r>
          </a:p>
          <a:p>
            <a:r>
              <a:rPr lang="en-US" dirty="0"/>
              <a:t>The second time through the exam, only look at those questions you skipped. </a:t>
            </a:r>
          </a:p>
          <a:p>
            <a:pPr lvl="1"/>
            <a:r>
              <a:rPr lang="en-US" dirty="0"/>
              <a:t>Try to eliminate as many incorrect choices as possible before you make an educated guess.</a:t>
            </a:r>
          </a:p>
          <a:p>
            <a:r>
              <a:rPr lang="en-US" dirty="0"/>
              <a:t>Go through </a:t>
            </a:r>
            <a:r>
              <a:rPr lang="en-US" dirty="0" err="1"/>
              <a:t>exm</a:t>
            </a:r>
            <a:r>
              <a:rPr lang="en-US" dirty="0"/>
              <a:t> a third time to see if you skipped any questions.</a:t>
            </a:r>
          </a:p>
          <a:p>
            <a:r>
              <a:rPr lang="en-US" dirty="0"/>
              <a:t>TAKE YOUR TIME!</a:t>
            </a:r>
          </a:p>
          <a:p>
            <a:pPr lvl="1"/>
            <a:endParaRPr lang="en-US" dirty="0"/>
          </a:p>
          <a:p>
            <a:pPr lvl="1"/>
            <a:endParaRPr lang="en-US" dirty="0"/>
          </a:p>
          <a:p>
            <a:endParaRPr lang="en-US" dirty="0"/>
          </a:p>
        </p:txBody>
      </p:sp>
      <p:sp>
        <p:nvSpPr>
          <p:cNvPr id="4" name="TextBox 3">
            <a:extLst>
              <a:ext uri="{FF2B5EF4-FFF2-40B4-BE49-F238E27FC236}">
                <a16:creationId xmlns:a16="http://schemas.microsoft.com/office/drawing/2014/main" id="{1565982C-789E-4D24-91BF-8A85B25C96F6}"/>
              </a:ext>
            </a:extLst>
          </p:cNvPr>
          <p:cNvSpPr txBox="1"/>
          <p:nvPr/>
        </p:nvSpPr>
        <p:spPr>
          <a:xfrm>
            <a:off x="11506200" y="6345382"/>
            <a:ext cx="685800" cy="369332"/>
          </a:xfrm>
          <a:prstGeom prst="rect">
            <a:avLst/>
          </a:prstGeom>
          <a:noFill/>
        </p:spPr>
        <p:txBody>
          <a:bodyPr wrap="square" rtlCol="0">
            <a:spAutoFit/>
          </a:bodyPr>
          <a:lstStyle/>
          <a:p>
            <a:pPr algn="r"/>
            <a:fld id="{CEE4C719-4C88-474B-8A3D-1D1D7DFF28AD}" type="slidenum">
              <a:rPr lang="en-US" smtClean="0"/>
              <a:pPr algn="r"/>
              <a:t>6</a:t>
            </a:fld>
            <a:endParaRPr lang="en-US" dirty="0"/>
          </a:p>
        </p:txBody>
      </p:sp>
    </p:spTree>
    <p:extLst>
      <p:ext uri="{BB962C8B-B14F-4D97-AF65-F5344CB8AC3E}">
        <p14:creationId xmlns:p14="http://schemas.microsoft.com/office/powerpoint/2010/main" val="1279713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additive="base">
                                        <p:cTn id="3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 calcmode="lin" valueType="num">
                                      <p:cBhvr additive="base">
                                        <p:cTn id="3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1" nodeType="clickEffect">
                                  <p:stCondLst>
                                    <p:cond delay="0"/>
                                  </p:stCondLst>
                                  <p:childTnLst>
                                    <p:set>
                                      <p:cBhvr>
                                        <p:cTn id="44" dur="1" fill="hold">
                                          <p:stCondLst>
                                            <p:cond delay="0"/>
                                          </p:stCondLst>
                                        </p:cTn>
                                        <p:tgtEl>
                                          <p:spTgt spid="3">
                                            <p:txEl>
                                              <p:pRg st="0" end="0"/>
                                            </p:txEl>
                                          </p:spTgt>
                                        </p:tgtEl>
                                        <p:attrNameLst>
                                          <p:attrName>style.visibility</p:attrName>
                                        </p:attrNameLst>
                                      </p:cBhvr>
                                      <p:to>
                                        <p:strVal val="visible"/>
                                      </p:to>
                                    </p:set>
                                    <p:anim calcmode="lin" valueType="num">
                                      <p:cBhvr additive="base">
                                        <p:cTn id="4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0" end="0"/>
                                            </p:txEl>
                                          </p:spTgt>
                                        </p:tgtEl>
                                        <p:attrNameLst>
                                          <p:attrName>ppt_y</p:attrName>
                                        </p:attrNameLst>
                                      </p:cBhvr>
                                      <p:tavLst>
                                        <p:tav tm="0">
                                          <p:val>
                                            <p:strVal val="1+#ppt_h/2"/>
                                          </p:val>
                                        </p:tav>
                                        <p:tav tm="100000">
                                          <p:val>
                                            <p:strVal val="#ppt_y"/>
                                          </p:val>
                                        </p:tav>
                                      </p:tavLst>
                                    </p:anim>
                                  </p:childTnLst>
                                </p:cTn>
                              </p:par>
                              <p:par>
                                <p:cTn id="47" presetID="2" presetClass="entr" presetSubtype="4" fill="hold" grpId="1" nodeType="withEffect">
                                  <p:stCondLst>
                                    <p:cond delay="0"/>
                                  </p:stCondLst>
                                  <p:childTnLst>
                                    <p:set>
                                      <p:cBhvr>
                                        <p:cTn id="48" dur="1" fill="hold">
                                          <p:stCondLst>
                                            <p:cond delay="0"/>
                                          </p:stCondLst>
                                        </p:cTn>
                                        <p:tgtEl>
                                          <p:spTgt spid="3">
                                            <p:txEl>
                                              <p:pRg st="1" end="1"/>
                                            </p:txEl>
                                          </p:spTgt>
                                        </p:tgtEl>
                                        <p:attrNameLst>
                                          <p:attrName>style.visibility</p:attrName>
                                        </p:attrNameLst>
                                      </p:cBhvr>
                                      <p:to>
                                        <p:strVal val="visible"/>
                                      </p:to>
                                    </p:set>
                                    <p:anim calcmode="lin" valueType="num">
                                      <p:cBhvr additive="base">
                                        <p:cTn id="4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grpId="1" nodeType="clickEffect">
                                  <p:stCondLst>
                                    <p:cond delay="0"/>
                                  </p:stCondLst>
                                  <p:childTnLst>
                                    <p:set>
                                      <p:cBhvr>
                                        <p:cTn id="54" dur="1" fill="hold">
                                          <p:stCondLst>
                                            <p:cond delay="0"/>
                                          </p:stCondLst>
                                        </p:cTn>
                                        <p:tgtEl>
                                          <p:spTgt spid="3">
                                            <p:txEl>
                                              <p:pRg st="2" end="2"/>
                                            </p:txEl>
                                          </p:spTgt>
                                        </p:tgtEl>
                                        <p:attrNameLst>
                                          <p:attrName>style.visibility</p:attrName>
                                        </p:attrNameLst>
                                      </p:cBhvr>
                                      <p:to>
                                        <p:strVal val="visible"/>
                                      </p:to>
                                    </p:set>
                                    <p:anim calcmode="lin" valueType="num">
                                      <p:cBhvr additive="base">
                                        <p:cTn id="5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grpId="1" nodeType="clickEffect">
                                  <p:stCondLst>
                                    <p:cond delay="0"/>
                                  </p:stCondLst>
                                  <p:childTnLst>
                                    <p:set>
                                      <p:cBhvr>
                                        <p:cTn id="60" dur="1" fill="hold">
                                          <p:stCondLst>
                                            <p:cond delay="0"/>
                                          </p:stCondLst>
                                        </p:cTn>
                                        <p:tgtEl>
                                          <p:spTgt spid="3">
                                            <p:txEl>
                                              <p:pRg st="3" end="3"/>
                                            </p:txEl>
                                          </p:spTgt>
                                        </p:tgtEl>
                                        <p:attrNameLst>
                                          <p:attrName>style.visibility</p:attrName>
                                        </p:attrNameLst>
                                      </p:cBhvr>
                                      <p:to>
                                        <p:strVal val="visible"/>
                                      </p:to>
                                    </p:set>
                                    <p:anim calcmode="lin" valueType="num">
                                      <p:cBhvr additive="base">
                                        <p:cTn id="6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63" presetID="2" presetClass="entr" presetSubtype="4" fill="hold" grpId="1" nodeType="withEffect">
                                  <p:stCondLst>
                                    <p:cond delay="0"/>
                                  </p:stCondLst>
                                  <p:childTnLst>
                                    <p:set>
                                      <p:cBhvr>
                                        <p:cTn id="64" dur="1" fill="hold">
                                          <p:stCondLst>
                                            <p:cond delay="0"/>
                                          </p:stCondLst>
                                        </p:cTn>
                                        <p:tgtEl>
                                          <p:spTgt spid="3">
                                            <p:txEl>
                                              <p:pRg st="4" end="4"/>
                                            </p:txEl>
                                          </p:spTgt>
                                        </p:tgtEl>
                                        <p:attrNameLst>
                                          <p:attrName>style.visibility</p:attrName>
                                        </p:attrNameLst>
                                      </p:cBhvr>
                                      <p:to>
                                        <p:strVal val="visible"/>
                                      </p:to>
                                    </p:set>
                                    <p:anim calcmode="lin" valueType="num">
                                      <p:cBhvr additive="base">
                                        <p:cTn id="6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6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grpId="1" nodeType="clickEffect">
                                  <p:stCondLst>
                                    <p:cond delay="0"/>
                                  </p:stCondLst>
                                  <p:childTnLst>
                                    <p:set>
                                      <p:cBhvr>
                                        <p:cTn id="70" dur="1" fill="hold">
                                          <p:stCondLst>
                                            <p:cond delay="0"/>
                                          </p:stCondLst>
                                        </p:cTn>
                                        <p:tgtEl>
                                          <p:spTgt spid="3">
                                            <p:txEl>
                                              <p:pRg st="5" end="5"/>
                                            </p:txEl>
                                          </p:spTgt>
                                        </p:tgtEl>
                                        <p:attrNameLst>
                                          <p:attrName>style.visibility</p:attrName>
                                        </p:attrNameLst>
                                      </p:cBhvr>
                                      <p:to>
                                        <p:strVal val="visible"/>
                                      </p:to>
                                    </p:set>
                                    <p:anim calcmode="lin" valueType="num">
                                      <p:cBhvr additive="base">
                                        <p:cTn id="7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grpId="1" nodeType="clickEffect">
                                  <p:stCondLst>
                                    <p:cond delay="0"/>
                                  </p:stCondLst>
                                  <p:childTnLst>
                                    <p:set>
                                      <p:cBhvr>
                                        <p:cTn id="76" dur="1" fill="hold">
                                          <p:stCondLst>
                                            <p:cond delay="0"/>
                                          </p:stCondLst>
                                        </p:cTn>
                                        <p:tgtEl>
                                          <p:spTgt spid="3">
                                            <p:txEl>
                                              <p:pRg st="6" end="6"/>
                                            </p:txEl>
                                          </p:spTgt>
                                        </p:tgtEl>
                                        <p:attrNameLst>
                                          <p:attrName>style.visibility</p:attrName>
                                        </p:attrNameLst>
                                      </p:cBhvr>
                                      <p:to>
                                        <p:strVal val="visible"/>
                                      </p:to>
                                    </p:set>
                                    <p:anim calcmode="lin" valueType="num">
                                      <p:cBhvr additive="base">
                                        <p:cTn id="7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3" grpId="1" build="p"/>
    </p:bld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TM04033937[[fn=Vapor Trail]]</Template>
  <TotalTime>106</TotalTime>
  <Words>603</Words>
  <Application>Microsoft Office PowerPoint</Application>
  <PresentationFormat>Widescreen</PresentationFormat>
  <Paragraphs>57</Paragraphs>
  <Slides>6</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vt:i4>
      </vt:variant>
    </vt:vector>
  </HeadingPairs>
  <TitlesOfParts>
    <vt:vector size="9" baseType="lpstr">
      <vt:lpstr>Arial</vt:lpstr>
      <vt:lpstr>Century Gothic</vt:lpstr>
      <vt:lpstr>Vapor Trail</vt:lpstr>
      <vt:lpstr>Welcome to amateur radio</vt:lpstr>
      <vt:lpstr>Purpose of this course</vt:lpstr>
      <vt:lpstr>sponsors</vt:lpstr>
      <vt:lpstr>USEFUL WEBSITES</vt:lpstr>
      <vt:lpstr>EXAM PREPARATION TIPS</vt:lpstr>
      <vt:lpstr>EXAM TIPS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amateur radio</dc:title>
  <dc:creator>Jerry Kilpatrick</dc:creator>
  <cp:lastModifiedBy>Jerry Kilpatrick</cp:lastModifiedBy>
  <cp:revision>13</cp:revision>
  <dcterms:created xsi:type="dcterms:W3CDTF">2021-11-12T21:51:35Z</dcterms:created>
  <dcterms:modified xsi:type="dcterms:W3CDTF">2022-05-07T15:54:02Z</dcterms:modified>
</cp:coreProperties>
</file>